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s/comment1.xml" ContentType="application/vnd.openxmlformats-officedocument.presentationml.comments+xml"/>
  <Override PartName="/ppt/slides/slide11.xml" ContentType="application/vnd.openxmlformats-officedocument.presentationml.slide+xml"/>
  <Override PartName="/ppt/comments/comment2.xml" ContentType="application/vnd.openxmlformats-officedocument.presentationml.comment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s/comment3.xml" ContentType="application/vnd.openxmlformats-officedocument.presentationml.comments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9"/>
    <p:sldId id="267" r:id="rId21"/>
    <p:sldId id="268" r:id="rId22"/>
    <p:sldId id="269" r:id="rId23"/>
    <p:sldId id="270" r:id="rId24"/>
    <p:sldId id="271" r:id="rId25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zur Roman" initials="MR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comments" Target="comments/comment1.xml"/><Relationship Id="rId19" Type="http://schemas.openxmlformats.org/officeDocument/2006/relationships/slide" Target="slides/slide11.xml"/><Relationship Id="rId20" Type="http://schemas.openxmlformats.org/officeDocument/2006/relationships/comments" Target="comments/comment2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comments" Target="comments/comment3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9-01T16:34:19.108" idx="1">
    <p:pos x="3076" y="2648"/>
    <p:text>Toolbox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9-01T16:34:28.833" idx="2">
    <p:pos x="3076" y="2648"/>
    <p:text>Managers! Dummy workers.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9-01T16:24:33.920" idx="3">
    <p:pos x="5852" y="1648"/>
    <p:text>Project planning
Version control systems
Build tools
Tests automation
Continuous integration/deployment/delivery
Code review
Errors reporting
Monitoring, data visualization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omments" Target="../comments/comment1.xml"/><Relationship Id="rId3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omments" Target="../comments/comment2.xml"/><Relationship Id="rId3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omments" Target="../comments/comment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Software Systems Integration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Introduction and software development process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5250" y="-212507"/>
            <a:ext cx="13004800" cy="9746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5250" y="158750"/>
            <a:ext cx="13004800" cy="900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1181100"/>
            <a:ext cx="6985000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7850" y="4952491"/>
            <a:ext cx="7180968" cy="403732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765530" y="4746625"/>
            <a:ext cx="4196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Software Engineers</a:t>
            </a:r>
            <a:endParaRPr sz="3600"/>
          </a:p>
          <a:p>
            <a:pPr lvl="0">
              <a:defRPr sz="1800"/>
            </a:pPr>
            <a:r>
              <a:rPr sz="3600"/>
              <a:t>are different!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Agile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13384" indent="-413384" defTabSz="543305">
              <a:spcBef>
                <a:spcPts val="3900"/>
              </a:spcBef>
              <a:defRPr sz="1800"/>
            </a:pPr>
            <a:r>
              <a:rPr b="1" sz="3348">
                <a:latin typeface="Helvetica"/>
                <a:ea typeface="Helvetica"/>
                <a:cs typeface="Helvetica"/>
                <a:sym typeface="Helvetica"/>
              </a:rPr>
              <a:t>Individuals and interactions</a:t>
            </a:r>
            <a:r>
              <a:rPr sz="3348"/>
              <a:t> over processes and tools</a:t>
            </a:r>
            <a:endParaRPr sz="3348"/>
          </a:p>
          <a:p>
            <a:pPr lvl="0" marL="413384" indent="-413384" defTabSz="543305">
              <a:spcBef>
                <a:spcPts val="3900"/>
              </a:spcBef>
              <a:defRPr sz="1800"/>
            </a:pPr>
            <a:r>
              <a:rPr b="1" sz="3348">
                <a:latin typeface="Helvetica"/>
                <a:ea typeface="Helvetica"/>
                <a:cs typeface="Helvetica"/>
                <a:sym typeface="Helvetica"/>
              </a:rPr>
              <a:t>Working software</a:t>
            </a:r>
            <a:r>
              <a:rPr sz="3348"/>
              <a:t> over comprehensive documentation</a:t>
            </a:r>
            <a:endParaRPr sz="3348"/>
          </a:p>
          <a:p>
            <a:pPr lvl="0" marL="413384" indent="-413384" defTabSz="543305">
              <a:spcBef>
                <a:spcPts val="3900"/>
              </a:spcBef>
              <a:defRPr sz="1800"/>
            </a:pPr>
            <a:r>
              <a:rPr b="1" sz="3348">
                <a:latin typeface="Helvetica"/>
                <a:ea typeface="Helvetica"/>
                <a:cs typeface="Helvetica"/>
                <a:sym typeface="Helvetica"/>
              </a:rPr>
              <a:t>Customer collaboration</a:t>
            </a:r>
            <a:r>
              <a:rPr sz="3348"/>
              <a:t> over contract negotiation</a:t>
            </a:r>
            <a:endParaRPr sz="3348"/>
          </a:p>
          <a:p>
            <a:pPr lvl="0" marL="413384" indent="-413384" defTabSz="543305">
              <a:spcBef>
                <a:spcPts val="3900"/>
              </a:spcBef>
              <a:defRPr sz="1800"/>
            </a:pPr>
            <a:r>
              <a:rPr b="1" sz="3348">
                <a:latin typeface="Helvetica"/>
                <a:ea typeface="Helvetica"/>
                <a:cs typeface="Helvetica"/>
                <a:sym typeface="Helvetica"/>
              </a:rPr>
              <a:t>Responding to change</a:t>
            </a:r>
            <a:r>
              <a:rPr sz="3348"/>
              <a:t> over following a plan</a:t>
            </a:r>
            <a:endParaRPr sz="3348"/>
          </a:p>
          <a:p>
            <a:pPr lvl="0" marL="413384" indent="-413384" defTabSz="543305">
              <a:spcBef>
                <a:spcPts val="3900"/>
              </a:spcBef>
              <a:defRPr sz="1800"/>
            </a:pPr>
            <a:endParaRPr sz="3348"/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Lean Development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Eliminate waste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Amplify learning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Decide as late as possible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Deliver as fast as possible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Empower the team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See the whole: think big, act small, fail fast; learn rapidly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So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Lab_-_Pivotal_Track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0653" y="1763156"/>
            <a:ext cx="3400969" cy="410275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Syllabus</a:t>
            </a:r>
          </a:p>
        </p:txBody>
      </p:sp>
      <p:pic>
        <p:nvPicPr>
          <p:cNvPr id="9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8058" y="2043338"/>
            <a:ext cx="2455316" cy="32017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 95"/>
          <p:cNvGrpSpPr/>
          <p:nvPr/>
        </p:nvGrpSpPr>
        <p:grpSpPr>
          <a:xfrm>
            <a:off x="6400800" y="2286000"/>
            <a:ext cx="1210643" cy="1916025"/>
            <a:chOff x="0" y="0"/>
            <a:chExt cx="1210642" cy="1916024"/>
          </a:xfrm>
        </p:grpSpPr>
        <p:pic>
          <p:nvPicPr>
            <p:cNvPr id="92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011583" cy="802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904442"/>
              <a:ext cx="1011583" cy="1011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04850" y="539750"/>
              <a:ext cx="505793" cy="5057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6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31300" y="2180418"/>
            <a:ext cx="3549468" cy="2573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Change_Ia577caec__Clear_loaders_array_after_they_are_destroyed____android-review_googlesource_Code_Review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796023" y="3701722"/>
            <a:ext cx="8205511" cy="4102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Dashboard__Jenkins_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3265876" y="4675644"/>
            <a:ext cx="13004801" cy="4224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Fabric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190454" y="4072273"/>
            <a:ext cx="6642482" cy="466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Kibana_3_-_Heartbeats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248268" y="5495057"/>
            <a:ext cx="7503059" cy="3286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presetClass="entr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" grpId="3"/>
      <p:bldP build="whole" bldLvl="1" animBg="1" rev="0" advAuto="0" spid="96" grpId="4"/>
      <p:bldP build="whole" bldLvl="1" animBg="1" rev="0" advAuto="0" spid="98" grpId="6"/>
      <p:bldP build="whole" bldLvl="1" animBg="1" rev="0" advAuto="0" spid="99" grpId="7"/>
      <p:bldP build="whole" bldLvl="1" animBg="1" rev="0" advAuto="0" spid="97" grpId="5"/>
      <p:bldP build="whole" bldLvl="1" animBg="1" rev="0" advAuto="0" spid="100" grpId="8"/>
      <p:bldP build="whole" bldLvl="1" animBg="1" rev="0" advAuto="0" spid="91" grpId="2"/>
      <p:bldP build="whole" bldLvl="1" animBg="1" rev="0" advAuto="0" spid="8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Grading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Choose your project on practice 1</a:t>
            </a:r>
            <a:endParaRPr sz="3600"/>
          </a:p>
          <a:p>
            <a:pPr lvl="0">
              <a:defRPr sz="1800"/>
            </a:pPr>
            <a:r>
              <a:rPr sz="3600"/>
              <a:t>Work on practice tasks in the context of your project</a:t>
            </a:r>
            <a:endParaRPr sz="3600"/>
          </a:p>
          <a:p>
            <a:pPr lvl="0">
              <a:defRPr sz="1800"/>
            </a:pPr>
            <a:r>
              <a:rPr sz="3600"/>
              <a:t>Make a report about your project, touching all the aspects from practice tasks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Scrum</a:t>
            </a:r>
          </a:p>
        </p:txBody>
      </p:sp>
      <p:pic>
        <p:nvPicPr>
          <p:cNvPr id="10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7150" y="5892800"/>
            <a:ext cx="7620000" cy="340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1021" y="3782138"/>
            <a:ext cx="829021" cy="881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" name="Group 114"/>
          <p:cNvGrpSpPr/>
          <p:nvPr/>
        </p:nvGrpSpPr>
        <p:grpSpPr>
          <a:xfrm>
            <a:off x="2774950" y="4648200"/>
            <a:ext cx="1255614" cy="929432"/>
            <a:chOff x="0" y="0"/>
            <a:chExt cx="1255613" cy="929431"/>
          </a:xfrm>
        </p:grpSpPr>
        <p:sp>
          <p:nvSpPr>
            <p:cNvPr id="109" name="Shape 109"/>
            <p:cNvSpPr/>
            <p:nvPr/>
          </p:nvSpPr>
          <p:spPr>
            <a:xfrm>
              <a:off x="0" y="0"/>
              <a:ext cx="1255614" cy="11663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0" y="203200"/>
              <a:ext cx="1255614" cy="11663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0" y="406400"/>
              <a:ext cx="1255614" cy="11663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0" y="609600"/>
              <a:ext cx="1255614" cy="11663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0" y="812800"/>
              <a:ext cx="1255614" cy="11663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5" name="Shape 115"/>
          <p:cNvSpPr/>
          <p:nvPr/>
        </p:nvSpPr>
        <p:spPr>
          <a:xfrm>
            <a:off x="3076719" y="3302000"/>
            <a:ext cx="181762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Product Owner</a:t>
            </a:r>
          </a:p>
        </p:txBody>
      </p:sp>
      <p:pic>
        <p:nvPicPr>
          <p:cNvPr id="11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67550" y="1689100"/>
            <a:ext cx="3289300" cy="246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7616825" y="1492606"/>
            <a:ext cx="194945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Other Dev Team</a:t>
            </a:r>
          </a:p>
        </p:txBody>
      </p:sp>
      <p:pic>
        <p:nvPicPr>
          <p:cNvPr id="11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57650" y="1432768"/>
            <a:ext cx="929432" cy="92943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3674894" y="990600"/>
            <a:ext cx="16949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Scrum Master</a:t>
            </a:r>
          </a:p>
        </p:txBody>
      </p:sp>
      <p:pic>
        <p:nvPicPr>
          <p:cNvPr id="120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64729" y="1905000"/>
            <a:ext cx="1694943" cy="1694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4287" y="407119"/>
            <a:ext cx="9592371" cy="489466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22" name="Shape 122"/>
          <p:cNvSpPr/>
          <p:nvPr/>
        </p:nvSpPr>
        <p:spPr>
          <a:xfrm>
            <a:off x="2402123" y="5613400"/>
            <a:ext cx="200126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Product Backlog</a:t>
            </a:r>
          </a:p>
        </p:txBody>
      </p:sp>
      <p:sp>
        <p:nvSpPr>
          <p:cNvPr id="123" name="Shape 123"/>
          <p:cNvSpPr/>
          <p:nvPr/>
        </p:nvSpPr>
        <p:spPr>
          <a:xfrm>
            <a:off x="2381250" y="4671947"/>
            <a:ext cx="1" cy="881937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grpSp>
        <p:nvGrpSpPr>
          <p:cNvPr id="134" name="Group 134"/>
          <p:cNvGrpSpPr/>
          <p:nvPr/>
        </p:nvGrpSpPr>
        <p:grpSpPr>
          <a:xfrm>
            <a:off x="3016168" y="5893863"/>
            <a:ext cx="4800674" cy="2197305"/>
            <a:chOff x="122301" y="0"/>
            <a:chExt cx="4800672" cy="2197303"/>
          </a:xfrm>
        </p:grpSpPr>
        <p:grpSp>
          <p:nvGrpSpPr>
            <p:cNvPr id="127" name="Group 127"/>
            <p:cNvGrpSpPr/>
            <p:nvPr/>
          </p:nvGrpSpPr>
          <p:grpSpPr>
            <a:xfrm>
              <a:off x="262082" y="837136"/>
              <a:ext cx="1255614" cy="523032"/>
              <a:chOff x="0" y="0"/>
              <a:chExt cx="1255613" cy="523031"/>
            </a:xfrm>
          </p:grpSpPr>
          <p:sp>
            <p:nvSpPr>
              <p:cNvPr id="124" name="Shape 124"/>
              <p:cNvSpPr/>
              <p:nvPr/>
            </p:nvSpPr>
            <p:spPr>
              <a:xfrm>
                <a:off x="0" y="0"/>
                <a:ext cx="1255614" cy="11663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0" y="203200"/>
                <a:ext cx="1255614" cy="11663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0" y="406400"/>
                <a:ext cx="1255614" cy="11663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28" name="Shape 128"/>
            <p:cNvSpPr/>
            <p:nvPr/>
          </p:nvSpPr>
          <p:spPr>
            <a:xfrm>
              <a:off x="122301" y="1416151"/>
              <a:ext cx="1535177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/>
              </a:pPr>
              <a:r>
                <a:rPr sz="2000"/>
                <a:t>Sprint Board</a:t>
              </a:r>
            </a:p>
          </p:txBody>
        </p:sp>
        <p:pic>
          <p:nvPicPr>
            <p:cNvPr id="129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4192004">
              <a:off x="539684" y="238016"/>
              <a:ext cx="697534" cy="352234"/>
            </a:xfrm>
            <a:prstGeom prst="rect">
              <a:avLst/>
            </a:prstGeom>
            <a:effectLst/>
          </p:spPr>
        </p:pic>
        <p:pic>
          <p:nvPicPr>
            <p:cNvPr id="131" name="scrum_iterations_-_Пошук_Google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37822" y="0"/>
              <a:ext cx="1585152" cy="219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62383" y="928090"/>
              <a:ext cx="1205689" cy="352234"/>
            </a:xfrm>
            <a:prstGeom prst="rect">
              <a:avLst/>
            </a:prstGeom>
            <a:effectLst/>
          </p:spPr>
        </p:pic>
      </p:grpSp>
      <p:grpSp>
        <p:nvGrpSpPr>
          <p:cNvPr id="138" name="Group 138"/>
          <p:cNvGrpSpPr/>
          <p:nvPr/>
        </p:nvGrpSpPr>
        <p:grpSpPr>
          <a:xfrm>
            <a:off x="8215578" y="6145045"/>
            <a:ext cx="3125084" cy="1694942"/>
            <a:chOff x="-38100" y="0"/>
            <a:chExt cx="3125083" cy="1694941"/>
          </a:xfrm>
        </p:grpSpPr>
        <p:pic>
          <p:nvPicPr>
            <p:cNvPr id="135" name="scrum_iterations_-_Пошук_Google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524606" y="0"/>
              <a:ext cx="1562378" cy="1694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38100" y="671354"/>
              <a:ext cx="1205689" cy="35223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1000" fill="hold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5"/>
      <p:bldP build="whole" bldLvl="1" animBg="1" rev="0" advAuto="0" spid="138" grpId="6"/>
      <p:bldP build="whole" bldLvl="1" animBg="1" rev="0" advAuto="0" spid="121" grpId="3"/>
      <p:bldP build="whole" bldLvl="1" animBg="1" rev="0" advAuto="0" spid="123" grpId="4"/>
      <p:bldP build="whole" bldLvl="1" animBg="1" rev="0" advAuto="0" spid="120" grpId="2"/>
      <p:bldP build="whole" bldLvl="1" animBg="1" rev="0" advAuto="0" spid="1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Project Planning</a:t>
            </a:r>
          </a:p>
        </p:txBody>
      </p:sp>
      <p:sp>
        <p:nvSpPr>
          <p:cNvPr id="36" name="Shape 36"/>
          <p:cNvSpPr/>
          <p:nvPr>
            <p:ph type="body" idx="4294967295"/>
          </p:nvPr>
        </p:nvSpPr>
        <p:spPr>
          <a:xfrm>
            <a:off x="1270000" y="59436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 lvl="0">
              <a:defRPr sz="1800"/>
            </a:pPr>
            <a:r>
              <a:rPr sz="3200"/>
              <a:t>How and Who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Definition of Done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Code ready?</a:t>
            </a:r>
            <a:endParaRPr sz="3600"/>
          </a:p>
          <a:p>
            <a:pPr lvl="0">
              <a:defRPr sz="1800"/>
            </a:pPr>
            <a:r>
              <a:rPr sz="3600"/>
              <a:t>Reviewed?</a:t>
            </a:r>
            <a:endParaRPr sz="3600"/>
          </a:p>
          <a:p>
            <a:pPr lvl="0">
              <a:defRPr sz="1800"/>
            </a:pPr>
            <a:r>
              <a:rPr sz="3600"/>
              <a:t>Tested?</a:t>
            </a:r>
            <a:endParaRPr sz="3600"/>
          </a:p>
          <a:p>
            <a:pPr lvl="0">
              <a:defRPr sz="1800"/>
            </a:pPr>
            <a:r>
              <a:rPr sz="3600"/>
              <a:t>Deployed?</a:t>
            </a:r>
          </a:p>
        </p:txBody>
      </p:sp>
      <p:sp>
        <p:nvSpPr>
          <p:cNvPr id="142" name="Shape 142"/>
          <p:cNvSpPr/>
          <p:nvPr/>
        </p:nvSpPr>
        <p:spPr>
          <a:xfrm>
            <a:off x="6996582" y="5753099"/>
            <a:ext cx="5196536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Activities to do per each</a:t>
            </a:r>
            <a:endParaRPr sz="3600"/>
          </a:p>
          <a:p>
            <a:pPr lvl="0">
              <a:defRPr sz="1800"/>
            </a:pPr>
            <a:endParaRPr sz="3600"/>
          </a:p>
          <a:p>
            <a:pPr lvl="0" marL="444500" indent="-444500" algn="l">
              <a:buSzPct val="75000"/>
              <a:buChar char="-"/>
              <a:defRPr sz="1800"/>
            </a:pPr>
            <a:r>
              <a:rPr sz="3600"/>
              <a:t>feature</a:t>
            </a:r>
            <a:endParaRPr sz="3600"/>
          </a:p>
          <a:p>
            <a:pPr lvl="0" marL="444500" indent="-444500" algn="l">
              <a:buSzPct val="75000"/>
              <a:buChar char="-"/>
              <a:defRPr sz="1800"/>
            </a:pPr>
            <a:r>
              <a:rPr sz="3600"/>
              <a:t>sprint</a:t>
            </a:r>
            <a:endParaRPr sz="3600"/>
          </a:p>
          <a:p>
            <a:pPr lvl="0" marL="444500" indent="-444500" algn="l">
              <a:buSzPct val="75000"/>
              <a:buChar char="-"/>
              <a:defRPr sz="1800"/>
            </a:pPr>
            <a:r>
              <a:rPr sz="3600"/>
              <a:t>release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500"/>
              <a:t>Done is better than perfect.</a:t>
            </a:r>
            <a:endParaRPr sz="6500"/>
          </a:p>
          <a:p>
            <a:pPr lvl="0">
              <a:defRPr sz="1800"/>
            </a:pPr>
            <a:r>
              <a:rPr sz="4000"/>
              <a:t>(c) Mark Zuckerberg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1882" y="1492249"/>
            <a:ext cx="961036" cy="622302"/>
          </a:xfrm>
          <a:prstGeom prst="rect">
            <a:avLst/>
          </a:prstGeom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</p:pic>
      <p:pic>
        <p:nvPicPr>
          <p:cNvPr id="147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3978" y="3714749"/>
            <a:ext cx="1367944" cy="622302"/>
          </a:xfrm>
          <a:prstGeom prst="rect">
            <a:avLst/>
          </a:prstGeom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</p:pic>
      <p:pic>
        <p:nvPicPr>
          <p:cNvPr id="148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55669" y="3714749"/>
            <a:ext cx="1051562" cy="622302"/>
          </a:xfrm>
          <a:prstGeom prst="rect">
            <a:avLst/>
          </a:prstGeom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</p:pic>
      <p:sp>
        <p:nvSpPr>
          <p:cNvPr id="152" name="Shape 152"/>
          <p:cNvSpPr/>
          <p:nvPr/>
        </p:nvSpPr>
        <p:spPr>
          <a:xfrm>
            <a:off x="7171127" y="1721636"/>
            <a:ext cx="1887638" cy="1834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2929" y="1133"/>
                  <a:pt x="20129" y="8333"/>
                  <a:pt x="21600" y="2160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53" name="Shape 153"/>
          <p:cNvSpPr/>
          <p:nvPr/>
        </p:nvSpPr>
        <p:spPr>
          <a:xfrm>
            <a:off x="4164997" y="4506508"/>
            <a:ext cx="4774656" cy="54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21600" y="0"/>
                </a:moveTo>
                <a:cubicBezTo>
                  <a:pt x="14404" y="21542"/>
                  <a:pt x="7204" y="21600"/>
                  <a:pt x="0" y="174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54" name="Shape 154"/>
          <p:cNvSpPr/>
          <p:nvPr/>
        </p:nvSpPr>
        <p:spPr>
          <a:xfrm>
            <a:off x="3987644" y="1874979"/>
            <a:ext cx="1854002" cy="175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444" y="7987"/>
                  <a:pt x="8644" y="787"/>
                  <a:pt x="21600" y="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Scrum</a:t>
            </a:r>
          </a:p>
        </p:txBody>
      </p:sp>
      <p:sp>
        <p:nvSpPr>
          <p:cNvPr id="157" name="Shape 157"/>
          <p:cNvSpPr/>
          <p:nvPr/>
        </p:nvSpPr>
        <p:spPr>
          <a:xfrm>
            <a:off x="571169" y="3187699"/>
            <a:ext cx="3340762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Events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Sprint planning</a:t>
            </a:r>
            <a:endParaRPr sz="3600"/>
          </a:p>
          <a:p>
            <a:pPr lvl="0">
              <a:defRPr sz="1800"/>
            </a:pPr>
            <a:r>
              <a:rPr sz="3600"/>
              <a:t>Daily meeting</a:t>
            </a:r>
            <a:endParaRPr sz="3600"/>
          </a:p>
          <a:p>
            <a:pPr lvl="0">
              <a:defRPr sz="1800"/>
            </a:pPr>
            <a:r>
              <a:rPr sz="3600"/>
              <a:t>Retrospective</a:t>
            </a:r>
            <a:endParaRPr sz="3600"/>
          </a:p>
        </p:txBody>
      </p:sp>
      <p:sp>
        <p:nvSpPr>
          <p:cNvPr id="158" name="Shape 158"/>
          <p:cNvSpPr/>
          <p:nvPr/>
        </p:nvSpPr>
        <p:spPr>
          <a:xfrm>
            <a:off x="4296257" y="3187699"/>
            <a:ext cx="3307386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Roles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Product Owner</a:t>
            </a:r>
            <a:endParaRPr sz="3600"/>
          </a:p>
          <a:p>
            <a:pPr lvl="0">
              <a:defRPr sz="1800"/>
            </a:pPr>
            <a:r>
              <a:rPr sz="3600"/>
              <a:t>Scrum Master</a:t>
            </a:r>
            <a:endParaRPr sz="3600"/>
          </a:p>
          <a:p>
            <a:pPr lvl="0">
              <a:defRPr sz="1800"/>
            </a:pPr>
            <a:r>
              <a:rPr sz="3600"/>
              <a:t>Devs</a:t>
            </a:r>
            <a:endParaRPr sz="3600"/>
          </a:p>
        </p:txBody>
      </p:sp>
      <p:sp>
        <p:nvSpPr>
          <p:cNvPr id="159" name="Shape 159"/>
          <p:cNvSpPr/>
          <p:nvPr/>
        </p:nvSpPr>
        <p:spPr>
          <a:xfrm>
            <a:off x="7987969" y="3187699"/>
            <a:ext cx="4679900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Artifacts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Product Backlog</a:t>
            </a:r>
            <a:endParaRPr sz="3600"/>
          </a:p>
          <a:p>
            <a:pPr lvl="0">
              <a:defRPr sz="1800"/>
            </a:pPr>
            <a:r>
              <a:rPr sz="3600"/>
              <a:t>Sprint Board</a:t>
            </a:r>
            <a:endParaRPr sz="3600"/>
          </a:p>
          <a:p>
            <a:pPr lvl="0">
              <a:defRPr sz="1800"/>
            </a:pPr>
            <a:r>
              <a:rPr sz="3600"/>
              <a:t>Retrospective Results</a:t>
            </a:r>
            <a:endParaRPr sz="3600"/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Software War</a:t>
            </a:r>
          </a:p>
        </p:txBody>
      </p:sp>
      <p:pic>
        <p:nvPicPr>
          <p:cNvPr id="162" name="One_Hacker_Way_-_Erik_Meijer_on_Vime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093" y="3879115"/>
            <a:ext cx="3219022" cy="374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4008297" y="3803650"/>
            <a:ext cx="63217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“One Hacker Way”, Erik Meijer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Move fast, </a:t>
            </a:r>
            <a:br>
              <a:rPr sz="8000"/>
            </a:br>
            <a:r>
              <a:rPr sz="8000"/>
              <a:t>break things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Waterfall…</a:t>
            </a:r>
          </a:p>
        </p:txBody>
      </p:sp>
      <p:pic>
        <p:nvPicPr>
          <p:cNvPr id="4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2150" y="2673350"/>
            <a:ext cx="6540500" cy="502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938" y="2011140"/>
            <a:ext cx="9490924" cy="7118194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…results in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50444" y="4349750"/>
            <a:ext cx="2153007" cy="2260600"/>
            <a:chOff x="-76200" y="0"/>
            <a:chExt cx="2153005" cy="2260600"/>
          </a:xfrm>
        </p:grpSpPr>
        <p:sp>
          <p:nvSpPr>
            <p:cNvPr id="45" name="Shape 45"/>
            <p:cNvSpPr/>
            <p:nvPr/>
          </p:nvSpPr>
          <p:spPr>
            <a:xfrm flipV="1">
              <a:off x="806805" y="0"/>
              <a:ext cx="1270001" cy="1270000"/>
            </a:xfrm>
            <a:prstGeom prst="line">
              <a:avLst/>
            </a:prstGeom>
            <a:noFill/>
            <a:ln w="1270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190500" dist="12700" dir="540000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pic>
          <p:nvPicPr>
            <p:cNvPr id="4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1" y="1269999"/>
              <a:ext cx="1842213" cy="990602"/>
            </a:xfrm>
            <a:prstGeom prst="rect">
              <a:avLst/>
            </a:prstGeom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0" name="Group 50"/>
          <p:cNvGrpSpPr/>
          <p:nvPr/>
        </p:nvGrpSpPr>
        <p:grpSpPr>
          <a:xfrm>
            <a:off x="8049639" y="1054100"/>
            <a:ext cx="4074950" cy="3338932"/>
            <a:chOff x="-135523" y="-38100"/>
            <a:chExt cx="4074949" cy="3338931"/>
          </a:xfrm>
        </p:grpSpPr>
        <p:pic>
          <p:nvPicPr>
            <p:cNvPr id="48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7705650">
              <a:off x="-621098" y="1724604"/>
              <a:ext cx="3295018" cy="352234"/>
            </a:xfrm>
            <a:prstGeom prst="rect">
              <a:avLst/>
            </a:prstGeom>
            <a:effectLst>
              <a:outerShdw sx="100000" sy="100000" kx="0" ky="0" algn="b" rotWithShape="0" blurRad="190500" dist="12700" dir="5400000">
                <a:srgbClr val="000000">
                  <a:alpha val="75000"/>
                </a:srgbClr>
              </a:outerShdw>
            </a:effectLst>
          </p:spPr>
        </p:pic>
        <p:pic>
          <p:nvPicPr>
            <p:cNvPr id="49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2348" y="-38101"/>
              <a:ext cx="2367078" cy="622302"/>
            </a:xfrm>
            <a:prstGeom prst="rect">
              <a:avLst/>
            </a:prstGeom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51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06534" y="8035699"/>
            <a:ext cx="2542337" cy="990601"/>
          </a:xfrm>
          <a:prstGeom prst="rect">
            <a:avLst/>
          </a:prstGeom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" grpId="1"/>
      <p:bldP build="whole" bldLvl="1" animBg="1" rev="0" advAuto="0" spid="50" grpId="2"/>
      <p:bldP build="whole" bldLvl="1" animBg="1" rev="0" advAuto="0" spid="51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0" y="1498999"/>
            <a:ext cx="13004800" cy="718740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5341924" y="8356599"/>
            <a:ext cx="2384452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Result: 14 years,</a:t>
            </a:r>
            <a:br>
              <a:rPr sz="2400">
                <a:solidFill>
                  <a:srgbClr val="FFFFFF"/>
                </a:solidFill>
              </a:rPr>
            </a:br>
            <a:r>
              <a:rPr sz="2400">
                <a:solidFill>
                  <a:srgbClr val="FFFFFF"/>
                </a:solidFill>
              </a:rPr>
              <a:t>$102 000 000</a:t>
            </a:r>
          </a:p>
        </p:txBody>
      </p:sp>
      <p:sp>
        <p:nvSpPr>
          <p:cNvPr id="55" name="Shape 55"/>
          <p:cNvSpPr/>
          <p:nvPr/>
        </p:nvSpPr>
        <p:spPr>
          <a:xfrm>
            <a:off x="5469026" y="825499"/>
            <a:ext cx="2130248" cy="8382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Plan: 4 years, 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</a:rPr>
              <a:t>$7 000 000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" grpId="2"/>
      <p:bldP build="whole" bldLvl="1" animBg="1" rev="0" advAuto="0"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6331092" y="2895600"/>
            <a:ext cx="127000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agent</a:t>
            </a:r>
          </a:p>
        </p:txBody>
      </p:sp>
      <p:sp>
        <p:nvSpPr>
          <p:cNvPr id="58" name="Shape 58"/>
          <p:cNvSpPr/>
          <p:nvPr/>
        </p:nvSpPr>
        <p:spPr>
          <a:xfrm>
            <a:off x="6032043" y="7454900"/>
            <a:ext cx="1871614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environment</a:t>
            </a:r>
          </a:p>
        </p:txBody>
      </p:sp>
      <p:sp>
        <p:nvSpPr>
          <p:cNvPr id="63" name="Shape 63"/>
          <p:cNvSpPr/>
          <p:nvPr/>
        </p:nvSpPr>
        <p:spPr>
          <a:xfrm>
            <a:off x="7713748" y="3668655"/>
            <a:ext cx="1925033" cy="4159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32" h="21600" fill="norm" stroke="1" extrusionOk="0">
                <a:moveTo>
                  <a:pt x="0" y="0"/>
                </a:moveTo>
                <a:cubicBezTo>
                  <a:pt x="20682" y="7955"/>
                  <a:pt x="21600" y="15155"/>
                  <a:pt x="2753" y="2160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60" name="Shape 60"/>
          <p:cNvSpPr/>
          <p:nvPr/>
        </p:nvSpPr>
        <p:spPr>
          <a:xfrm>
            <a:off x="9626853" y="4857750"/>
            <a:ext cx="16390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Actions</a:t>
            </a:r>
          </a:p>
        </p:txBody>
      </p:sp>
      <p:sp>
        <p:nvSpPr>
          <p:cNvPr id="64" name="Shape 64"/>
          <p:cNvSpPr/>
          <p:nvPr/>
        </p:nvSpPr>
        <p:spPr>
          <a:xfrm>
            <a:off x="4177189" y="3094637"/>
            <a:ext cx="2048130" cy="4686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8" h="21600" fill="norm" stroke="1" extrusionOk="0">
                <a:moveTo>
                  <a:pt x="16218" y="0"/>
                </a:moveTo>
                <a:cubicBezTo>
                  <a:pt x="-4684" y="4879"/>
                  <a:pt x="-5382" y="12079"/>
                  <a:pt x="14124" y="21600"/>
                </a:cubicBezTo>
              </a:path>
            </a:pathLst>
          </a:custGeom>
          <a:ln w="25400">
            <a:solidFill/>
            <a:miter lim="400000"/>
            <a:headEnd type="triangle"/>
          </a:ln>
        </p:spPr>
        <p:txBody>
          <a:bodyPr/>
          <a:lstStyle/>
          <a:p>
            <a:pPr lvl="0"/>
          </a:p>
        </p:txBody>
      </p:sp>
      <p:sp>
        <p:nvSpPr>
          <p:cNvPr id="62" name="Shape 62"/>
          <p:cNvSpPr/>
          <p:nvPr/>
        </p:nvSpPr>
        <p:spPr>
          <a:xfrm>
            <a:off x="1624584" y="4413250"/>
            <a:ext cx="21726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Feedback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5934" y="2625573"/>
            <a:ext cx="2260316" cy="1810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7035" y="6795785"/>
            <a:ext cx="4578115" cy="3282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6150" y="6877050"/>
            <a:ext cx="4419885" cy="2941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0" presetID="10" grpId="2" fill="hold">
                                  <p:stCondLst>
                                    <p:cond delay="6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" grpId="1"/>
      <p:bldP build="whole" bldLvl="1" animBg="1" rev="0" advAuto="0" spid="6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Who</a:t>
            </a:r>
          </a:p>
        </p:txBody>
      </p:sp>
      <p:sp>
        <p:nvSpPr>
          <p:cNvPr id="71" name="Shape 71"/>
          <p:cNvSpPr/>
          <p:nvPr/>
        </p:nvSpPr>
        <p:spPr>
          <a:xfrm>
            <a:off x="4514265" y="5518150"/>
            <a:ext cx="39762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About managers…</a:t>
            </a:r>
          </a:p>
        </p:txBody>
      </p:sp>
    </p:spTree>
  </p:cSld>
  <p:clrMapOvr>
    <a:masterClrMapping/>
  </p:clrMapOvr>
  <p:transition spd="fast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